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71" r:id="rId3"/>
    <p:sldId id="272" r:id="rId4"/>
    <p:sldId id="269" r:id="rId5"/>
    <p:sldId id="262" r:id="rId6"/>
    <p:sldId id="270" r:id="rId7"/>
    <p:sldId id="263" r:id="rId8"/>
    <p:sldId id="273" r:id="rId9"/>
    <p:sldId id="264" r:id="rId10"/>
    <p:sldId id="256" r:id="rId11"/>
    <p:sldId id="257" r:id="rId12"/>
    <p:sldId id="260" r:id="rId13"/>
    <p:sldId id="261" r:id="rId14"/>
    <p:sldId id="258" r:id="rId15"/>
    <p:sldId id="259" r:id="rId16"/>
    <p:sldId id="265"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718" autoAdjust="0"/>
  </p:normalViewPr>
  <p:slideViewPr>
    <p:cSldViewPr>
      <p:cViewPr varScale="1">
        <p:scale>
          <a:sx n="66" d="100"/>
          <a:sy n="66" d="100"/>
        </p:scale>
        <p:origin x="1284" y="6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E31034E6-5C4E-41AE-A36C-E9837FA50537}" type="datetimeFigureOut">
              <a:rPr lang="es-MX" smtClean="0"/>
              <a:pPr/>
              <a:t>07/09/2015</a:t>
            </a:fld>
            <a:endParaRPr lang="es-MX"/>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MX"/>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6601B9CE-DC86-4A4A-AAB4-AC0A043DB51D}"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31034E6-5C4E-41AE-A36C-E9837FA50537}" type="datetimeFigureOut">
              <a:rPr lang="es-MX" smtClean="0"/>
              <a:pPr/>
              <a:t>07/09/2015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601B9CE-DC86-4A4A-AAB4-AC0A043DB51D}"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31034E6-5C4E-41AE-A36C-E9837FA50537}" type="datetimeFigureOut">
              <a:rPr lang="es-MX" smtClean="0"/>
              <a:pPr/>
              <a:t>07/09/2015</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601B9CE-DC86-4A4A-AAB4-AC0A043DB51D}"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E31034E6-5C4E-41AE-A36C-E9837FA50537}" type="datetimeFigureOut">
              <a:rPr lang="es-MX" smtClean="0"/>
              <a:pPr/>
              <a:t>07/09/2015</a:t>
            </a:fld>
            <a:endParaRPr lang="es-MX"/>
          </a:p>
        </p:txBody>
      </p:sp>
      <p:sp>
        <p:nvSpPr>
          <p:cNvPr id="9" name="8 Marcador de número de diapositiva"/>
          <p:cNvSpPr>
            <a:spLocks noGrp="1"/>
          </p:cNvSpPr>
          <p:nvPr>
            <p:ph type="sldNum" sz="quarter" idx="15"/>
          </p:nvPr>
        </p:nvSpPr>
        <p:spPr/>
        <p:txBody>
          <a:bodyPr rtlCol="0"/>
          <a:lstStyle/>
          <a:p>
            <a:fld id="{6601B9CE-DC86-4A4A-AAB4-AC0A043DB51D}" type="slidenum">
              <a:rPr lang="es-MX" smtClean="0"/>
              <a:pPr/>
              <a:t>‹Nº›</a:t>
            </a:fld>
            <a:endParaRPr lang="es-MX"/>
          </a:p>
        </p:txBody>
      </p:sp>
      <p:sp>
        <p:nvSpPr>
          <p:cNvPr id="10" name="9 Marcador de pie de página"/>
          <p:cNvSpPr>
            <a:spLocks noGrp="1"/>
          </p:cNvSpPr>
          <p:nvPr>
            <p:ph type="ftr" sz="quarter" idx="16"/>
          </p:nvPr>
        </p:nvSpPr>
        <p:spPr/>
        <p:txBody>
          <a:bodyPr rtlCol="0"/>
          <a:lstStyle/>
          <a:p>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E31034E6-5C4E-41AE-A36C-E9837FA50537}" type="datetimeFigureOut">
              <a:rPr lang="es-MX" smtClean="0"/>
              <a:pPr/>
              <a:t>07/09/2015</a:t>
            </a:fld>
            <a:endParaRPr lang="es-MX"/>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MX"/>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6601B9CE-DC86-4A4A-AAB4-AC0A043DB51D}" type="slidenum">
              <a:rPr lang="es-MX" smtClean="0"/>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E31034E6-5C4E-41AE-A36C-E9837FA50537}" type="datetimeFigureOut">
              <a:rPr lang="es-MX" smtClean="0"/>
              <a:pPr/>
              <a:t>07/09/2015</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601B9CE-DC86-4A4A-AAB4-AC0A043DB51D}" type="slidenum">
              <a:rPr lang="es-MX" smtClean="0"/>
              <a:pPr/>
              <a:t>‹Nº›</a:t>
            </a:fld>
            <a:endParaRPr lang="es-MX"/>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E31034E6-5C4E-41AE-A36C-E9837FA50537}" type="datetimeFigureOut">
              <a:rPr lang="es-MX" smtClean="0"/>
              <a:pPr/>
              <a:t>07/09/2015</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601B9CE-DC86-4A4A-AAB4-AC0A043DB51D}" type="slidenum">
              <a:rPr lang="es-MX" smtClean="0"/>
              <a:pPr/>
              <a:t>‹Nº›</a:t>
            </a:fld>
            <a:endParaRPr lang="es-MX"/>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E31034E6-5C4E-41AE-A36C-E9837FA50537}" type="datetimeFigureOut">
              <a:rPr lang="es-MX" smtClean="0"/>
              <a:pPr/>
              <a:t>07/09/2015</a:t>
            </a:fld>
            <a:endParaRPr lang="es-MX"/>
          </a:p>
        </p:txBody>
      </p:sp>
      <p:sp>
        <p:nvSpPr>
          <p:cNvPr id="7" name="6 Marcador de número de diapositiva"/>
          <p:cNvSpPr>
            <a:spLocks noGrp="1"/>
          </p:cNvSpPr>
          <p:nvPr>
            <p:ph type="sldNum" sz="quarter" idx="11"/>
          </p:nvPr>
        </p:nvSpPr>
        <p:spPr/>
        <p:txBody>
          <a:bodyPr rtlCol="0"/>
          <a:lstStyle/>
          <a:p>
            <a:fld id="{6601B9CE-DC86-4A4A-AAB4-AC0A043DB51D}" type="slidenum">
              <a:rPr lang="es-MX" smtClean="0"/>
              <a:pPr/>
              <a:t>‹Nº›</a:t>
            </a:fld>
            <a:endParaRPr lang="es-MX"/>
          </a:p>
        </p:txBody>
      </p:sp>
      <p:sp>
        <p:nvSpPr>
          <p:cNvPr id="8" name="7 Marcador de pie de página"/>
          <p:cNvSpPr>
            <a:spLocks noGrp="1"/>
          </p:cNvSpPr>
          <p:nvPr>
            <p:ph type="ftr" sz="quarter" idx="12"/>
          </p:nvPr>
        </p:nvSpPr>
        <p:spPr/>
        <p:txBody>
          <a:bodyPr rtlCol="0"/>
          <a:lstStyle/>
          <a:p>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31034E6-5C4E-41AE-A36C-E9837FA50537}" type="datetimeFigureOut">
              <a:rPr lang="es-MX" smtClean="0"/>
              <a:pPr/>
              <a:t>07/09/2015</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601B9CE-DC86-4A4A-AAB4-AC0A043DB51D}"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E31034E6-5C4E-41AE-A36C-E9837FA50537}" type="datetimeFigureOut">
              <a:rPr lang="es-MX" smtClean="0"/>
              <a:pPr/>
              <a:t>07/09/2015</a:t>
            </a:fld>
            <a:endParaRPr lang="es-MX"/>
          </a:p>
        </p:txBody>
      </p:sp>
      <p:sp>
        <p:nvSpPr>
          <p:cNvPr id="22" name="21 Marcador de número de diapositiva"/>
          <p:cNvSpPr>
            <a:spLocks noGrp="1"/>
          </p:cNvSpPr>
          <p:nvPr>
            <p:ph type="sldNum" sz="quarter" idx="15"/>
          </p:nvPr>
        </p:nvSpPr>
        <p:spPr/>
        <p:txBody>
          <a:bodyPr rtlCol="0"/>
          <a:lstStyle/>
          <a:p>
            <a:fld id="{6601B9CE-DC86-4A4A-AAB4-AC0A043DB51D}" type="slidenum">
              <a:rPr lang="es-MX" smtClean="0"/>
              <a:pPr/>
              <a:t>‹Nº›</a:t>
            </a:fld>
            <a:endParaRPr lang="es-MX"/>
          </a:p>
        </p:txBody>
      </p:sp>
      <p:sp>
        <p:nvSpPr>
          <p:cNvPr id="23" name="22 Marcador de pie de página"/>
          <p:cNvSpPr>
            <a:spLocks noGrp="1"/>
          </p:cNvSpPr>
          <p:nvPr>
            <p:ph type="ftr" sz="quarter" idx="16"/>
          </p:nvPr>
        </p:nvSpPr>
        <p:spPr/>
        <p:txBody>
          <a:bodyPr rtlCol="0"/>
          <a:lstStyle/>
          <a:p>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E31034E6-5C4E-41AE-A36C-E9837FA50537}" type="datetimeFigureOut">
              <a:rPr lang="es-MX" smtClean="0"/>
              <a:pPr/>
              <a:t>07/09/2015</a:t>
            </a:fld>
            <a:endParaRPr lang="es-MX"/>
          </a:p>
        </p:txBody>
      </p:sp>
      <p:sp>
        <p:nvSpPr>
          <p:cNvPr id="18" name="17 Marcador de número de diapositiva"/>
          <p:cNvSpPr>
            <a:spLocks noGrp="1"/>
          </p:cNvSpPr>
          <p:nvPr>
            <p:ph type="sldNum" sz="quarter" idx="11"/>
          </p:nvPr>
        </p:nvSpPr>
        <p:spPr/>
        <p:txBody>
          <a:bodyPr rtlCol="0"/>
          <a:lstStyle/>
          <a:p>
            <a:fld id="{6601B9CE-DC86-4A4A-AAB4-AC0A043DB51D}" type="slidenum">
              <a:rPr lang="es-MX" smtClean="0"/>
              <a:pPr/>
              <a:t>‹Nº›</a:t>
            </a:fld>
            <a:endParaRPr lang="es-MX"/>
          </a:p>
        </p:txBody>
      </p:sp>
      <p:sp>
        <p:nvSpPr>
          <p:cNvPr id="21" name="20 Marcador de pie de página"/>
          <p:cNvSpPr>
            <a:spLocks noGrp="1"/>
          </p:cNvSpPr>
          <p:nvPr>
            <p:ph type="ftr" sz="quarter" idx="12"/>
          </p:nvPr>
        </p:nvSpPr>
        <p:spPr/>
        <p:txBody>
          <a:bodyPr rtlCol="0"/>
          <a:lstStyle/>
          <a:p>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31034E6-5C4E-41AE-A36C-E9837FA50537}" type="datetimeFigureOut">
              <a:rPr lang="es-MX" smtClean="0"/>
              <a:pPr/>
              <a:t>07/09/2015</a:t>
            </a:fld>
            <a:endParaRPr lang="es-MX"/>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601B9CE-DC86-4A4A-AAB4-AC0A043DB51D}"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4509120"/>
            <a:ext cx="8064896" cy="2031325"/>
          </a:xfrm>
          <a:prstGeom prst="rect">
            <a:avLst/>
          </a:prstGeom>
          <a:noFill/>
        </p:spPr>
        <p:txBody>
          <a:bodyPr wrap="square" rtlCol="0">
            <a:spAutoFit/>
          </a:bodyPr>
          <a:lstStyle/>
          <a:p>
            <a:r>
              <a:rPr lang="en-US" altLang="zh-CN" b="1" dirty="0" smtClean="0">
                <a:latin typeface="Arial" pitchFamily="34" charset="0"/>
                <a:cs typeface="Arial" pitchFamily="34" charset="0"/>
              </a:rPr>
              <a:t>INTEGRANTES:</a:t>
            </a:r>
          </a:p>
          <a:p>
            <a:r>
              <a:rPr lang="en-US" altLang="zh-CN" dirty="0" smtClean="0">
                <a:latin typeface="Arial" pitchFamily="34" charset="0"/>
                <a:cs typeface="Arial" pitchFamily="34" charset="0"/>
              </a:rPr>
              <a:t> ANAPATRICIA ZUM HEREIDA, </a:t>
            </a:r>
          </a:p>
          <a:p>
            <a:r>
              <a:rPr lang="en-US" altLang="zh-CN" dirty="0" smtClean="0">
                <a:latin typeface="Arial" pitchFamily="34" charset="0"/>
                <a:cs typeface="Arial" pitchFamily="34" charset="0"/>
              </a:rPr>
              <a:t>DANIELA RIOS BLAS, </a:t>
            </a:r>
          </a:p>
          <a:p>
            <a:r>
              <a:rPr lang="en-US" altLang="zh-CN" dirty="0" smtClean="0">
                <a:latin typeface="Arial" pitchFamily="34" charset="0"/>
                <a:cs typeface="Arial" pitchFamily="34" charset="0"/>
              </a:rPr>
              <a:t>JUAN MANUE GUTIERREZ </a:t>
            </a:r>
            <a:r>
              <a:rPr lang="en-US" altLang="zh-CN" dirty="0" err="1" smtClean="0">
                <a:latin typeface="Arial" pitchFamily="34" charset="0"/>
                <a:cs typeface="Arial" pitchFamily="34" charset="0"/>
              </a:rPr>
              <a:t>GUTIERREZ</a:t>
            </a:r>
            <a:r>
              <a:rPr lang="en-US" altLang="zh-CN" dirty="0" smtClean="0">
                <a:latin typeface="Arial" pitchFamily="34" charset="0"/>
                <a:cs typeface="Arial" pitchFamily="34" charset="0"/>
              </a:rPr>
              <a:t>  </a:t>
            </a:r>
            <a:endParaRPr lang="en-US" altLang="zh-CN" dirty="0" smtClean="0">
              <a:latin typeface="Arial" pitchFamily="34" charset="0"/>
              <a:cs typeface="Arial" pitchFamily="34" charset="0"/>
            </a:endParaRPr>
          </a:p>
          <a:p>
            <a:r>
              <a:rPr lang="en-US" altLang="zh-CN" dirty="0" smtClean="0">
                <a:latin typeface="Arial" pitchFamily="34" charset="0"/>
                <a:cs typeface="Arial" pitchFamily="34" charset="0"/>
              </a:rPr>
              <a:t>ANTONIO JOSEHERNANDEZ DE LA ROSA  </a:t>
            </a:r>
          </a:p>
          <a:p>
            <a:r>
              <a:rPr lang="en-US" altLang="zh-CN" dirty="0" smtClean="0">
                <a:latin typeface="Arial" pitchFamily="34" charset="0"/>
                <a:cs typeface="Arial" pitchFamily="34" charset="0"/>
              </a:rPr>
              <a:t>HUMBERTO URTESVAZQUEZ. </a:t>
            </a:r>
          </a:p>
          <a:p>
            <a:endParaRPr lang="es-MX" dirty="0"/>
          </a:p>
        </p:txBody>
      </p:sp>
      <p:sp>
        <p:nvSpPr>
          <p:cNvPr id="3" name="2 CuadroTexto"/>
          <p:cNvSpPr txBox="1"/>
          <p:nvPr/>
        </p:nvSpPr>
        <p:spPr>
          <a:xfrm>
            <a:off x="611560" y="1052736"/>
            <a:ext cx="7776864" cy="1046440"/>
          </a:xfrm>
          <a:prstGeom prst="rect">
            <a:avLst/>
          </a:prstGeom>
          <a:noFill/>
        </p:spPr>
        <p:txBody>
          <a:bodyPr wrap="square" rtlCol="0">
            <a:spAutoFit/>
          </a:bodyPr>
          <a:lstStyle/>
          <a:p>
            <a:pPr algn="ctr"/>
            <a:r>
              <a:rPr lang="en-US" altLang="zh-CN" sz="4400" dirty="0" smtClean="0">
                <a:latin typeface="Arial" pitchFamily="34" charset="0"/>
                <a:cs typeface="Arial" pitchFamily="34" charset="0"/>
              </a:rPr>
              <a:t>CONCEPTOS BASICOS</a:t>
            </a:r>
          </a:p>
          <a:p>
            <a:endParaRPr lang="es-MX" dirty="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188640"/>
            <a:ext cx="8568952" cy="1723549"/>
          </a:xfrm>
          <a:prstGeom prst="rect">
            <a:avLst/>
          </a:prstGeom>
          <a:noFill/>
        </p:spPr>
        <p:txBody>
          <a:bodyPr wrap="square" rtlCol="0">
            <a:spAutoFit/>
          </a:bodyPr>
          <a:lstStyle/>
          <a:p>
            <a:pPr algn="ctr"/>
            <a:r>
              <a:rPr lang="es-MX" sz="4400" b="1" dirty="0" smtClean="0">
                <a:latin typeface="Arial" pitchFamily="34" charset="0"/>
                <a:cs typeface="Arial" pitchFamily="34" charset="0"/>
              </a:rPr>
              <a:t>Definición  de Sistema Operativo </a:t>
            </a:r>
            <a:r>
              <a:rPr lang="es-MX" dirty="0" smtClean="0"/>
              <a:t/>
            </a:r>
            <a:br>
              <a:rPr lang="es-MX" dirty="0" smtClean="0"/>
            </a:br>
            <a:endParaRPr lang="es-MX" dirty="0"/>
          </a:p>
        </p:txBody>
      </p:sp>
      <p:sp>
        <p:nvSpPr>
          <p:cNvPr id="5" name="4 CuadroTexto"/>
          <p:cNvSpPr txBox="1"/>
          <p:nvPr/>
        </p:nvSpPr>
        <p:spPr>
          <a:xfrm>
            <a:off x="251520" y="1772816"/>
            <a:ext cx="8640960" cy="4832092"/>
          </a:xfrm>
          <a:prstGeom prst="rect">
            <a:avLst/>
          </a:prstGeom>
          <a:noFill/>
        </p:spPr>
        <p:txBody>
          <a:bodyPr wrap="square" rtlCol="0">
            <a:spAutoFit/>
          </a:bodyPr>
          <a:lstStyle/>
          <a:p>
            <a:pPr algn="just"/>
            <a:r>
              <a:rPr lang="es-MX" sz="4400" dirty="0" smtClean="0">
                <a:latin typeface="Arial" pitchFamily="34" charset="0"/>
                <a:cs typeface="Arial" pitchFamily="34" charset="0"/>
              </a:rPr>
              <a:t>Son una colección de programas que manipulan lógicamente las funciones de la computadora, permitiendo la interacción con el usuario para la solución de tareas específicas.</a:t>
            </a:r>
            <a:r>
              <a:rPr lang="es-MX" sz="4400" dirty="0" smtClean="0"/>
              <a:t/>
            </a:r>
            <a:br>
              <a:rPr lang="es-MX" sz="4400" dirty="0" smtClean="0"/>
            </a:br>
            <a:endParaRPr lang="es-MX" sz="4400" dirty="0"/>
          </a:p>
        </p:txBody>
      </p:sp>
    </p:spTree>
    <p:extLst>
      <p:ext uri="{BB962C8B-B14F-4D97-AF65-F5344CB8AC3E}">
        <p14:creationId xmlns:p14="http://schemas.microsoft.com/office/powerpoint/2010/main" val="2536944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332656"/>
            <a:ext cx="8064896" cy="1046440"/>
          </a:xfrm>
          <a:prstGeom prst="rect">
            <a:avLst/>
          </a:prstGeom>
          <a:noFill/>
        </p:spPr>
        <p:txBody>
          <a:bodyPr wrap="square" rtlCol="0">
            <a:spAutoFit/>
          </a:bodyPr>
          <a:lstStyle/>
          <a:p>
            <a:pPr algn="ctr"/>
            <a:r>
              <a:rPr lang="es-MX" sz="4400" b="1" dirty="0">
                <a:latin typeface="Arial" pitchFamily="34" charset="0"/>
                <a:cs typeface="Arial" pitchFamily="34" charset="0"/>
              </a:rPr>
              <a:t>Importancia</a:t>
            </a:r>
            <a:endParaRPr lang="es-MX" sz="4400" dirty="0">
              <a:latin typeface="Arial" pitchFamily="34" charset="0"/>
              <a:cs typeface="Arial" pitchFamily="34" charset="0"/>
            </a:endParaRPr>
          </a:p>
          <a:p>
            <a:endParaRPr lang="es-MX" dirty="0"/>
          </a:p>
        </p:txBody>
      </p:sp>
      <p:sp>
        <p:nvSpPr>
          <p:cNvPr id="3" name="2 CuadroTexto"/>
          <p:cNvSpPr txBox="1"/>
          <p:nvPr/>
        </p:nvSpPr>
        <p:spPr>
          <a:xfrm>
            <a:off x="179512" y="1379096"/>
            <a:ext cx="8784976" cy="5570756"/>
          </a:xfrm>
          <a:prstGeom prst="rect">
            <a:avLst/>
          </a:prstGeom>
          <a:noFill/>
        </p:spPr>
        <p:txBody>
          <a:bodyPr wrap="square" rtlCol="0">
            <a:spAutoFit/>
          </a:bodyPr>
          <a:lstStyle/>
          <a:p>
            <a:r>
              <a:rPr lang="es-MX" sz="3200" dirty="0">
                <a:latin typeface="Arial" pitchFamily="34" charset="0"/>
                <a:cs typeface="Arial" pitchFamily="34" charset="0"/>
              </a:rPr>
              <a:t>Es un intérprete entre el usuario y la computadora.</a:t>
            </a:r>
          </a:p>
          <a:p>
            <a:r>
              <a:rPr lang="es-MX" sz="3200" dirty="0">
                <a:latin typeface="Arial" pitchFamily="34" charset="0"/>
                <a:cs typeface="Arial" pitchFamily="34" charset="0"/>
              </a:rPr>
              <a:t> • Reconoce los componentes para ser utilizados por el usuario final. </a:t>
            </a:r>
          </a:p>
          <a:p>
            <a:r>
              <a:rPr lang="es-MX" sz="3200" dirty="0">
                <a:latin typeface="Arial" pitchFamily="34" charset="0"/>
                <a:cs typeface="Arial" pitchFamily="34" charset="0"/>
              </a:rPr>
              <a:t>• Guarda, ordena y clasifica la información que se genera en la computadora. </a:t>
            </a:r>
          </a:p>
          <a:p>
            <a:r>
              <a:rPr lang="es-MX" sz="3200" dirty="0">
                <a:latin typeface="Arial" pitchFamily="34" charset="0"/>
                <a:cs typeface="Arial" pitchFamily="34" charset="0"/>
              </a:rPr>
              <a:t>• Supervisa la ejecución de cualquier programa que se instala en la computadora </a:t>
            </a:r>
          </a:p>
          <a:p>
            <a:r>
              <a:rPr lang="es-MX" sz="3200" dirty="0">
                <a:latin typeface="Arial" pitchFamily="34" charset="0"/>
                <a:cs typeface="Arial" pitchFamily="34" charset="0"/>
              </a:rPr>
              <a:t>• Da las instrucciones a los dispositivos de la computadora.</a:t>
            </a:r>
          </a:p>
          <a:p>
            <a:r>
              <a:rPr lang="es-MX" dirty="0"/>
              <a:t> </a:t>
            </a:r>
          </a:p>
          <a:p>
            <a:endParaRPr lang="es-MX" dirty="0"/>
          </a:p>
        </p:txBody>
      </p:sp>
    </p:spTree>
    <p:extLst>
      <p:ext uri="{BB962C8B-B14F-4D97-AF65-F5344CB8AC3E}">
        <p14:creationId xmlns:p14="http://schemas.microsoft.com/office/powerpoint/2010/main" val="400565150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95536" y="764704"/>
            <a:ext cx="8352928" cy="1292662"/>
          </a:xfrm>
          <a:prstGeom prst="rect">
            <a:avLst/>
          </a:prstGeom>
          <a:noFill/>
        </p:spPr>
        <p:txBody>
          <a:bodyPr wrap="square" rtlCol="0">
            <a:spAutoFit/>
          </a:bodyPr>
          <a:lstStyle/>
          <a:p>
            <a:pPr algn="ctr"/>
            <a:r>
              <a:rPr lang="es-MX" sz="6000" b="1" dirty="0" smtClean="0">
                <a:latin typeface="Arial" pitchFamily="34" charset="0"/>
                <a:cs typeface="Arial" pitchFamily="34" charset="0"/>
              </a:rPr>
              <a:t>Tipos de sistemas</a:t>
            </a:r>
            <a:endParaRPr lang="es-MX" sz="6000" dirty="0" smtClean="0">
              <a:latin typeface="Arial" pitchFamily="34" charset="0"/>
              <a:cs typeface="Arial" pitchFamily="34" charset="0"/>
            </a:endParaRPr>
          </a:p>
          <a:p>
            <a:endParaRPr lang="es-MX" dirty="0"/>
          </a:p>
        </p:txBody>
      </p:sp>
      <p:sp>
        <p:nvSpPr>
          <p:cNvPr id="3" name="2 CuadroTexto"/>
          <p:cNvSpPr txBox="1"/>
          <p:nvPr/>
        </p:nvSpPr>
        <p:spPr>
          <a:xfrm>
            <a:off x="155824" y="2235239"/>
            <a:ext cx="8568952" cy="2308324"/>
          </a:xfrm>
          <a:prstGeom prst="rect">
            <a:avLst/>
          </a:prstGeom>
          <a:noFill/>
        </p:spPr>
        <p:txBody>
          <a:bodyPr wrap="square" rtlCol="0">
            <a:spAutoFit/>
          </a:bodyPr>
          <a:lstStyle/>
          <a:p>
            <a:r>
              <a:rPr lang="es-MX" b="1" dirty="0">
                <a:latin typeface="Arial" pitchFamily="34" charset="0"/>
                <a:cs typeface="Arial" pitchFamily="34" charset="0"/>
              </a:rPr>
              <a:t> </a:t>
            </a:r>
            <a:endParaRPr lang="es-MX" dirty="0">
              <a:latin typeface="Arial" pitchFamily="34" charset="0"/>
              <a:cs typeface="Arial" pitchFamily="34" charset="0"/>
            </a:endParaRPr>
          </a:p>
          <a:p>
            <a:pPr marL="571500" indent="-571500">
              <a:buFont typeface="Arial" panose="020B0604020202020204" pitchFamily="34" charset="0"/>
              <a:buChar char="•"/>
            </a:pPr>
            <a:r>
              <a:rPr lang="es-MX" sz="3600" b="1" dirty="0">
                <a:latin typeface="Arial" pitchFamily="34" charset="0"/>
                <a:cs typeface="Arial" pitchFamily="34" charset="0"/>
              </a:rPr>
              <a:t>Software Comercial o bajo licencia</a:t>
            </a:r>
            <a:endParaRPr lang="es-MX" sz="3600" dirty="0">
              <a:latin typeface="Arial" pitchFamily="34" charset="0"/>
              <a:cs typeface="Arial" pitchFamily="34" charset="0"/>
            </a:endParaRPr>
          </a:p>
          <a:p>
            <a:pPr marL="571500" indent="-571500">
              <a:buFont typeface="Arial" panose="020B0604020202020204" pitchFamily="34" charset="0"/>
              <a:buChar char="•"/>
            </a:pPr>
            <a:endParaRPr lang="es-MX" sz="3600" dirty="0" smtClean="0">
              <a:latin typeface="Arial" pitchFamily="34" charset="0"/>
              <a:cs typeface="Arial" pitchFamily="34" charset="0"/>
            </a:endParaRPr>
          </a:p>
          <a:p>
            <a:pPr marL="571500" indent="-571500">
              <a:buFont typeface="Arial" panose="020B0604020202020204" pitchFamily="34" charset="0"/>
              <a:buChar char="•"/>
            </a:pPr>
            <a:r>
              <a:rPr lang="es-MX" sz="3600" b="1" dirty="0">
                <a:latin typeface="Arial" pitchFamily="34" charset="0"/>
                <a:cs typeface="Arial" pitchFamily="34" charset="0"/>
              </a:rPr>
              <a:t>Software Libre</a:t>
            </a:r>
            <a:r>
              <a:rPr lang="es-MX" sz="3600" dirty="0">
                <a:latin typeface="Arial" pitchFamily="34" charset="0"/>
                <a:cs typeface="Arial" pitchFamily="34" charset="0"/>
              </a:rPr>
              <a:t> </a:t>
            </a:r>
          </a:p>
          <a:p>
            <a:endParaRPr lang="es-MX" dirty="0"/>
          </a:p>
        </p:txBody>
      </p:sp>
    </p:spTree>
    <p:extLst>
      <p:ext uri="{BB962C8B-B14F-4D97-AF65-F5344CB8AC3E}">
        <p14:creationId xmlns:p14="http://schemas.microsoft.com/office/powerpoint/2010/main" val="32657079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404664"/>
            <a:ext cx="8136904" cy="6048672"/>
          </a:xfrm>
          <a:prstGeom prst="rect">
            <a:avLst/>
          </a:prstGeom>
          <a:noFill/>
        </p:spPr>
        <p:txBody>
          <a:bodyPr wrap="square" numCol="2" rtlCol="0">
            <a:spAutoFit/>
          </a:bodyPr>
          <a:lstStyle/>
          <a:p>
            <a:r>
              <a:rPr lang="es-MX" b="1" dirty="0" smtClean="0">
                <a:latin typeface="Arial" pitchFamily="34" charset="0"/>
                <a:cs typeface="Arial" pitchFamily="34" charset="0"/>
              </a:rPr>
              <a:t>Sistemas operativos para PC</a:t>
            </a:r>
          </a:p>
          <a:p>
            <a:endParaRPr lang="es-MX" dirty="0" smtClean="0">
              <a:latin typeface="Arial" pitchFamily="34" charset="0"/>
              <a:cs typeface="Arial" pitchFamily="34" charset="0"/>
            </a:endParaRPr>
          </a:p>
          <a:p>
            <a:endParaRPr lang="es-MX" dirty="0" smtClean="0">
              <a:latin typeface="Arial" pitchFamily="34" charset="0"/>
              <a:cs typeface="Arial" pitchFamily="34" charset="0"/>
            </a:endParaRPr>
          </a:p>
          <a:p>
            <a:r>
              <a:rPr lang="es-MX" dirty="0" smtClean="0">
                <a:latin typeface="Arial" pitchFamily="34" charset="0"/>
                <a:cs typeface="Arial" pitchFamily="34" charset="0"/>
              </a:rPr>
              <a:t>Microsoft Windows </a:t>
            </a:r>
          </a:p>
          <a:p>
            <a:r>
              <a:rPr lang="en-US" dirty="0" smtClean="0">
                <a:latin typeface="Arial" pitchFamily="34" charset="0"/>
                <a:cs typeface="Arial" pitchFamily="34" charset="0"/>
              </a:rPr>
              <a:t>Mac OS X </a:t>
            </a:r>
            <a:endParaRPr lang="es-MX" dirty="0" smtClean="0">
              <a:latin typeface="Arial" pitchFamily="34" charset="0"/>
              <a:cs typeface="Arial" pitchFamily="34" charset="0"/>
            </a:endParaRPr>
          </a:p>
          <a:p>
            <a:r>
              <a:rPr lang="en-US" dirty="0" smtClean="0">
                <a:latin typeface="Arial" pitchFamily="34" charset="0"/>
                <a:cs typeface="Arial" pitchFamily="34" charset="0"/>
              </a:rPr>
              <a:t>GNU/Linux </a:t>
            </a:r>
            <a:endParaRPr lang="es-MX" dirty="0" smtClean="0">
              <a:latin typeface="Arial" pitchFamily="34" charset="0"/>
              <a:cs typeface="Arial" pitchFamily="34" charset="0"/>
            </a:endParaRPr>
          </a:p>
          <a:p>
            <a:r>
              <a:rPr lang="en-US" dirty="0" smtClean="0">
                <a:latin typeface="Arial" pitchFamily="34" charset="0"/>
                <a:cs typeface="Arial" pitchFamily="34" charset="0"/>
              </a:rPr>
              <a:t>Unix </a:t>
            </a:r>
            <a:endParaRPr lang="es-MX" dirty="0" smtClean="0">
              <a:latin typeface="Arial" pitchFamily="34" charset="0"/>
              <a:cs typeface="Arial" pitchFamily="34" charset="0"/>
            </a:endParaRPr>
          </a:p>
          <a:p>
            <a:r>
              <a:rPr lang="en-US" dirty="0" smtClean="0">
                <a:latin typeface="Arial" pitchFamily="34" charset="0"/>
                <a:cs typeface="Arial" pitchFamily="34" charset="0"/>
              </a:rPr>
              <a:t>Solaris </a:t>
            </a:r>
            <a:endParaRPr lang="es-MX" dirty="0" smtClean="0">
              <a:latin typeface="Arial" pitchFamily="34" charset="0"/>
              <a:cs typeface="Arial" pitchFamily="34" charset="0"/>
            </a:endParaRPr>
          </a:p>
          <a:p>
            <a:r>
              <a:rPr lang="en-US" dirty="0" smtClean="0">
                <a:latin typeface="Arial" pitchFamily="34" charset="0"/>
                <a:cs typeface="Arial" pitchFamily="34" charset="0"/>
              </a:rPr>
              <a:t>FreeBSD </a:t>
            </a:r>
            <a:endParaRPr lang="es-MX" dirty="0" smtClean="0">
              <a:latin typeface="Arial" pitchFamily="34" charset="0"/>
              <a:cs typeface="Arial" pitchFamily="34" charset="0"/>
            </a:endParaRPr>
          </a:p>
          <a:p>
            <a:r>
              <a:rPr lang="en-US" dirty="0" smtClean="0">
                <a:latin typeface="Arial" pitchFamily="34" charset="0"/>
                <a:cs typeface="Arial" pitchFamily="34" charset="0"/>
              </a:rPr>
              <a:t>Open SD </a:t>
            </a:r>
            <a:endParaRPr lang="es-MX" dirty="0" smtClean="0">
              <a:latin typeface="Arial" pitchFamily="34" charset="0"/>
              <a:cs typeface="Arial" pitchFamily="34" charset="0"/>
            </a:endParaRPr>
          </a:p>
          <a:p>
            <a:r>
              <a:rPr lang="en-US" dirty="0" smtClean="0">
                <a:latin typeface="Arial" pitchFamily="34" charset="0"/>
                <a:cs typeface="Arial" pitchFamily="34" charset="0"/>
              </a:rPr>
              <a:t>Google Chrome OS </a:t>
            </a:r>
            <a:endParaRPr lang="es-MX" dirty="0" smtClean="0">
              <a:latin typeface="Arial" pitchFamily="34" charset="0"/>
              <a:cs typeface="Arial" pitchFamily="34" charset="0"/>
            </a:endParaRPr>
          </a:p>
          <a:p>
            <a:r>
              <a:rPr lang="es-MX" dirty="0" smtClean="0">
                <a:latin typeface="Arial" pitchFamily="34" charset="0"/>
                <a:cs typeface="Arial" pitchFamily="34" charset="0"/>
              </a:rPr>
              <a:t>Debían </a:t>
            </a:r>
          </a:p>
          <a:p>
            <a:r>
              <a:rPr lang="es-MX" dirty="0" smtClean="0">
                <a:latin typeface="Arial" pitchFamily="34" charset="0"/>
                <a:cs typeface="Arial" pitchFamily="34" charset="0"/>
              </a:rPr>
              <a:t>Ubuntu </a:t>
            </a:r>
          </a:p>
          <a:p>
            <a:r>
              <a:rPr lang="es-MX" dirty="0" err="1" smtClean="0">
                <a:latin typeface="Arial" pitchFamily="34" charset="0"/>
                <a:cs typeface="Arial" pitchFamily="34" charset="0"/>
              </a:rPr>
              <a:t>Mandriva</a:t>
            </a:r>
            <a:r>
              <a:rPr lang="es-MX" dirty="0" smtClean="0">
                <a:latin typeface="Arial" pitchFamily="34" charset="0"/>
                <a:cs typeface="Arial" pitchFamily="34" charset="0"/>
              </a:rPr>
              <a:t> </a:t>
            </a:r>
          </a:p>
          <a:p>
            <a:r>
              <a:rPr lang="es-MX" dirty="0" smtClean="0">
                <a:latin typeface="Arial" pitchFamily="34" charset="0"/>
                <a:cs typeface="Arial" pitchFamily="34" charset="0"/>
              </a:rPr>
              <a:t>Sabayón </a:t>
            </a:r>
          </a:p>
          <a:p>
            <a:r>
              <a:rPr lang="es-MX" dirty="0" err="1" smtClean="0">
                <a:latin typeface="Arial" pitchFamily="34" charset="0"/>
                <a:cs typeface="Arial" pitchFamily="34" charset="0"/>
              </a:rPr>
              <a:t>Fedora</a:t>
            </a:r>
            <a:r>
              <a:rPr lang="es-MX" dirty="0" smtClean="0">
                <a:latin typeface="Arial" pitchFamily="34" charset="0"/>
                <a:cs typeface="Arial" pitchFamily="34" charset="0"/>
              </a:rPr>
              <a:t> </a:t>
            </a:r>
          </a:p>
          <a:p>
            <a:r>
              <a:rPr lang="es-MX" dirty="0" err="1" smtClean="0">
                <a:latin typeface="Arial" pitchFamily="34" charset="0"/>
                <a:cs typeface="Arial" pitchFamily="34" charset="0"/>
              </a:rPr>
              <a:t>Linpus</a:t>
            </a:r>
            <a:r>
              <a:rPr lang="es-MX" dirty="0" smtClean="0">
                <a:latin typeface="Arial" pitchFamily="34" charset="0"/>
                <a:cs typeface="Arial" pitchFamily="34" charset="0"/>
              </a:rPr>
              <a:t> Linux </a:t>
            </a:r>
          </a:p>
          <a:p>
            <a:r>
              <a:rPr lang="es-MX" dirty="0" err="1" smtClean="0">
                <a:latin typeface="Arial" pitchFamily="34" charset="0"/>
                <a:cs typeface="Arial" pitchFamily="34" charset="0"/>
              </a:rPr>
              <a:t>Haiku</a:t>
            </a:r>
            <a:r>
              <a:rPr lang="es-MX" dirty="0" smtClean="0">
                <a:latin typeface="Arial" pitchFamily="34" charset="0"/>
                <a:cs typeface="Arial" pitchFamily="34" charset="0"/>
              </a:rPr>
              <a:t> (</a:t>
            </a:r>
            <a:r>
              <a:rPr lang="es-MX" dirty="0" err="1" smtClean="0">
                <a:latin typeface="Arial" pitchFamily="34" charset="0"/>
                <a:cs typeface="Arial" pitchFamily="34" charset="0"/>
              </a:rPr>
              <a:t>BeOS</a:t>
            </a:r>
            <a:r>
              <a:rPr lang="es-MX" dirty="0" smtClean="0">
                <a:latin typeface="Arial" pitchFamily="34" charset="0"/>
                <a:cs typeface="Arial" pitchFamily="34" charset="0"/>
              </a:rPr>
              <a:t>) </a:t>
            </a:r>
          </a:p>
          <a:p>
            <a:r>
              <a:rPr lang="es-MX" dirty="0" smtClean="0">
                <a:latin typeface="Arial" pitchFamily="34" charset="0"/>
                <a:cs typeface="Arial" pitchFamily="34" charset="0"/>
              </a:rPr>
              <a:t> </a:t>
            </a:r>
          </a:p>
          <a:p>
            <a:endParaRPr lang="es-MX" dirty="0" smtClean="0">
              <a:latin typeface="Arial" pitchFamily="34" charset="0"/>
              <a:cs typeface="Arial" pitchFamily="34" charset="0"/>
            </a:endParaRPr>
          </a:p>
          <a:p>
            <a:endParaRPr lang="es-MX" dirty="0" smtClean="0">
              <a:latin typeface="Arial" pitchFamily="34" charset="0"/>
              <a:cs typeface="Arial" pitchFamily="34" charset="0"/>
            </a:endParaRPr>
          </a:p>
          <a:p>
            <a:r>
              <a:rPr lang="es-MX" b="1" dirty="0" smtClean="0">
                <a:latin typeface="Arial" pitchFamily="34" charset="0"/>
                <a:cs typeface="Arial" pitchFamily="34" charset="0"/>
              </a:rPr>
              <a:t>Ejemplos de sistemas operativos para </a:t>
            </a:r>
          </a:p>
          <a:p>
            <a:r>
              <a:rPr lang="es-MX" b="1" dirty="0" smtClean="0">
                <a:latin typeface="Arial" pitchFamily="34" charset="0"/>
                <a:cs typeface="Arial" pitchFamily="34" charset="0"/>
              </a:rPr>
              <a:t>dispositivos móviles </a:t>
            </a:r>
          </a:p>
          <a:p>
            <a:endParaRPr lang="es-MX" dirty="0" smtClean="0">
              <a:latin typeface="Arial" pitchFamily="34" charset="0"/>
              <a:cs typeface="Arial" pitchFamily="34" charset="0"/>
            </a:endParaRPr>
          </a:p>
          <a:p>
            <a:r>
              <a:rPr lang="es-MX" dirty="0" smtClean="0">
                <a:latin typeface="Arial" pitchFamily="34" charset="0"/>
                <a:cs typeface="Arial" pitchFamily="34" charset="0"/>
              </a:rPr>
              <a:t>Artículo principal: Sistema operativo móvil. </a:t>
            </a:r>
          </a:p>
          <a:p>
            <a:r>
              <a:rPr lang="en-US" dirty="0" smtClean="0">
                <a:latin typeface="Arial" pitchFamily="34" charset="0"/>
                <a:cs typeface="Arial" pitchFamily="34" charset="0"/>
              </a:rPr>
              <a:t>Android </a:t>
            </a:r>
            <a:endParaRPr lang="es-MX" dirty="0" smtClean="0">
              <a:latin typeface="Arial" pitchFamily="34" charset="0"/>
              <a:cs typeface="Arial" pitchFamily="34" charset="0"/>
            </a:endParaRPr>
          </a:p>
          <a:p>
            <a:r>
              <a:rPr lang="en-US" dirty="0" smtClean="0">
                <a:latin typeface="Arial" pitchFamily="34" charset="0"/>
                <a:cs typeface="Arial" pitchFamily="34" charset="0"/>
              </a:rPr>
              <a:t>IOS </a:t>
            </a:r>
            <a:endParaRPr lang="es-MX" dirty="0" smtClean="0">
              <a:latin typeface="Arial" pitchFamily="34" charset="0"/>
              <a:cs typeface="Arial" pitchFamily="34" charset="0"/>
            </a:endParaRPr>
          </a:p>
          <a:p>
            <a:r>
              <a:rPr lang="en-US" dirty="0" err="1" smtClean="0">
                <a:latin typeface="Arial" pitchFamily="34" charset="0"/>
                <a:cs typeface="Arial" pitchFamily="34" charset="0"/>
              </a:rPr>
              <a:t>Bada</a:t>
            </a:r>
            <a:r>
              <a:rPr lang="en-US" dirty="0" smtClean="0">
                <a:latin typeface="Arial" pitchFamily="34" charset="0"/>
                <a:cs typeface="Arial" pitchFamily="34" charset="0"/>
              </a:rPr>
              <a:t> </a:t>
            </a:r>
            <a:endParaRPr lang="es-MX" dirty="0" smtClean="0">
              <a:latin typeface="Arial" pitchFamily="34" charset="0"/>
              <a:cs typeface="Arial" pitchFamily="34" charset="0"/>
            </a:endParaRPr>
          </a:p>
          <a:p>
            <a:r>
              <a:rPr lang="en-US" dirty="0" smtClean="0">
                <a:latin typeface="Arial" pitchFamily="34" charset="0"/>
                <a:cs typeface="Arial" pitchFamily="34" charset="0"/>
              </a:rPr>
              <a:t>BlackBerry OS </a:t>
            </a:r>
            <a:endParaRPr lang="es-MX" dirty="0" smtClean="0">
              <a:latin typeface="Arial" pitchFamily="34" charset="0"/>
              <a:cs typeface="Arial" pitchFamily="34" charset="0"/>
            </a:endParaRPr>
          </a:p>
          <a:p>
            <a:r>
              <a:rPr lang="en-US" dirty="0" smtClean="0">
                <a:latin typeface="Arial" pitchFamily="34" charset="0"/>
                <a:cs typeface="Arial" pitchFamily="34" charset="0"/>
              </a:rPr>
              <a:t>BlackBerry 10 </a:t>
            </a:r>
            <a:endParaRPr lang="es-MX" dirty="0" smtClean="0">
              <a:latin typeface="Arial" pitchFamily="34" charset="0"/>
              <a:cs typeface="Arial" pitchFamily="34" charset="0"/>
            </a:endParaRPr>
          </a:p>
          <a:p>
            <a:r>
              <a:rPr lang="en-US" dirty="0" smtClean="0">
                <a:latin typeface="Arial" pitchFamily="34" charset="0"/>
                <a:cs typeface="Arial" pitchFamily="34" charset="0"/>
              </a:rPr>
              <a:t>Windows Phone </a:t>
            </a:r>
            <a:endParaRPr lang="es-MX" dirty="0" smtClean="0">
              <a:latin typeface="Arial" pitchFamily="34" charset="0"/>
              <a:cs typeface="Arial" pitchFamily="34" charset="0"/>
            </a:endParaRPr>
          </a:p>
          <a:p>
            <a:r>
              <a:rPr lang="es-MX" dirty="0" err="1" smtClean="0">
                <a:latin typeface="Arial" pitchFamily="34" charset="0"/>
                <a:cs typeface="Arial" pitchFamily="34" charset="0"/>
              </a:rPr>
              <a:t>Symbian</a:t>
            </a:r>
            <a:r>
              <a:rPr lang="es-MX" dirty="0" smtClean="0">
                <a:latin typeface="Arial" pitchFamily="34" charset="0"/>
                <a:cs typeface="Arial" pitchFamily="34" charset="0"/>
              </a:rPr>
              <a:t> OS </a:t>
            </a:r>
          </a:p>
          <a:p>
            <a:r>
              <a:rPr lang="es-MX" dirty="0" smtClean="0">
                <a:latin typeface="Arial" pitchFamily="34" charset="0"/>
                <a:cs typeface="Arial" pitchFamily="34" charset="0"/>
              </a:rPr>
              <a:t>HP web OS </a:t>
            </a:r>
          </a:p>
          <a:p>
            <a:r>
              <a:rPr lang="es-MX" dirty="0" err="1" smtClean="0">
                <a:latin typeface="Arial" pitchFamily="34" charset="0"/>
                <a:cs typeface="Arial" pitchFamily="34" charset="0"/>
              </a:rPr>
              <a:t>Firefox</a:t>
            </a:r>
            <a:r>
              <a:rPr lang="es-MX" dirty="0" smtClean="0">
                <a:latin typeface="Arial" pitchFamily="34" charset="0"/>
                <a:cs typeface="Arial" pitchFamily="34" charset="0"/>
              </a:rPr>
              <a:t> OS </a:t>
            </a:r>
          </a:p>
          <a:p>
            <a:r>
              <a:rPr lang="es-MX" dirty="0" smtClean="0">
                <a:latin typeface="Arial" pitchFamily="34" charset="0"/>
                <a:cs typeface="Arial" pitchFamily="34" charset="0"/>
              </a:rPr>
              <a:t>Ubuntu </a:t>
            </a:r>
            <a:r>
              <a:rPr lang="es-MX" dirty="0" err="1" smtClean="0">
                <a:latin typeface="Arial" pitchFamily="34" charset="0"/>
                <a:cs typeface="Arial" pitchFamily="34" charset="0"/>
              </a:rPr>
              <a:t>Phone</a:t>
            </a:r>
            <a:r>
              <a:rPr lang="es-MX" dirty="0" smtClean="0">
                <a:latin typeface="Arial" pitchFamily="34" charset="0"/>
                <a:cs typeface="Arial" pitchFamily="34" charset="0"/>
              </a:rPr>
              <a:t> OS 1.4.1.2 LIBRE</a:t>
            </a:r>
          </a:p>
          <a:p>
            <a:endParaRPr lang="es-MX"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79512" y="260648"/>
            <a:ext cx="8856984" cy="5447645"/>
          </a:xfrm>
          <a:prstGeom prst="rect">
            <a:avLst/>
          </a:prstGeom>
          <a:noFill/>
        </p:spPr>
        <p:txBody>
          <a:bodyPr wrap="square" rtlCol="0">
            <a:spAutoFit/>
          </a:bodyPr>
          <a:lstStyle/>
          <a:p>
            <a:pPr algn="ctr"/>
            <a:r>
              <a:rPr lang="es-MX" sz="4400" b="1" dirty="0" smtClean="0">
                <a:latin typeface="Arial" pitchFamily="34" charset="0"/>
                <a:cs typeface="Arial" pitchFamily="34" charset="0"/>
              </a:rPr>
              <a:t>Software </a:t>
            </a:r>
            <a:r>
              <a:rPr lang="es-MX" sz="4400" b="1" dirty="0">
                <a:latin typeface="Arial" pitchFamily="34" charset="0"/>
                <a:cs typeface="Arial" pitchFamily="34" charset="0"/>
              </a:rPr>
              <a:t>Comercial o bajo </a:t>
            </a:r>
            <a:r>
              <a:rPr lang="es-MX" sz="4400" b="1" dirty="0" smtClean="0">
                <a:latin typeface="Arial" pitchFamily="34" charset="0"/>
                <a:cs typeface="Arial" pitchFamily="34" charset="0"/>
              </a:rPr>
              <a:t>licencia</a:t>
            </a:r>
          </a:p>
          <a:p>
            <a:pPr algn="just"/>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Es </a:t>
            </a:r>
            <a:r>
              <a:rPr lang="es-MX" sz="2000" dirty="0">
                <a:latin typeface="Arial" pitchFamily="34" charset="0"/>
                <a:cs typeface="Arial" pitchFamily="34" charset="0"/>
              </a:rPr>
              <a:t>aquel que es producido, distribuido y comercializado por compañías establecidas lícitamente, lo cual certifica a un usuario o compañía, por medio de licencias, el derecho al uso del mismo, mas no compra el software en sí, es decir no se tiene permiso para realizar cambio alguno sobre el código fuente.</a:t>
            </a:r>
          </a:p>
          <a:p>
            <a:pPr algn="just"/>
            <a:endParaRPr lang="es-MX" sz="2000" b="1"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Ejemplo</a:t>
            </a:r>
            <a:r>
              <a:rPr lang="es-MX" sz="2000" dirty="0">
                <a:latin typeface="Arial" pitchFamily="34" charset="0"/>
                <a:cs typeface="Arial" pitchFamily="34" charset="0"/>
              </a:rPr>
              <a:t>: </a:t>
            </a:r>
          </a:p>
          <a:p>
            <a:pPr algn="just"/>
            <a:r>
              <a:rPr lang="es-MX" sz="2000" dirty="0" smtClean="0">
                <a:latin typeface="Arial" pitchFamily="34" charset="0"/>
                <a:cs typeface="Arial" pitchFamily="34" charset="0"/>
              </a:rPr>
              <a:t>Sistema </a:t>
            </a:r>
            <a:r>
              <a:rPr lang="es-MX" sz="2000" dirty="0">
                <a:latin typeface="Arial" pitchFamily="34" charset="0"/>
                <a:cs typeface="Arial" pitchFamily="34" charset="0"/>
              </a:rPr>
              <a:t>Operativo Windows creado por la compañía Microsoft, fundada por Bill Gates. Este sistema operativo tiene sus inicios en 1981con la versión 1.0. Hasta la fecha existen diferentes versiones que van mejorando la funcionalidad y calidad de este sistema operativo.</a:t>
            </a:r>
          </a:p>
        </p:txBody>
      </p:sp>
    </p:spTree>
    <p:extLst>
      <p:ext uri="{BB962C8B-B14F-4D97-AF65-F5344CB8AC3E}">
        <p14:creationId xmlns:p14="http://schemas.microsoft.com/office/powerpoint/2010/main" val="3540373099"/>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79511" y="148471"/>
            <a:ext cx="8771439" cy="6155531"/>
          </a:xfrm>
          <a:prstGeom prst="rect">
            <a:avLst/>
          </a:prstGeom>
          <a:noFill/>
        </p:spPr>
        <p:txBody>
          <a:bodyPr wrap="square" rtlCol="0">
            <a:spAutoFit/>
          </a:bodyPr>
          <a:lstStyle/>
          <a:p>
            <a:pPr algn="ctr"/>
            <a:r>
              <a:rPr lang="es-MX" sz="4400" b="1" dirty="0">
                <a:latin typeface="Arial" pitchFamily="34" charset="0"/>
                <a:cs typeface="Arial" pitchFamily="34" charset="0"/>
              </a:rPr>
              <a:t>Software Libre</a:t>
            </a:r>
            <a:r>
              <a:rPr lang="es-MX" sz="4400" dirty="0">
                <a:latin typeface="Arial" pitchFamily="34" charset="0"/>
                <a:cs typeface="Arial" pitchFamily="34" charset="0"/>
              </a:rPr>
              <a:t> </a:t>
            </a:r>
            <a:endParaRPr lang="es-MX" sz="4400" dirty="0" smtClean="0">
              <a:latin typeface="Arial" pitchFamily="34" charset="0"/>
              <a:cs typeface="Arial" pitchFamily="34" charset="0"/>
            </a:endParaRPr>
          </a:p>
          <a:p>
            <a:pPr algn="just"/>
            <a:endParaRPr lang="es-MX" sz="2400" dirty="0" smtClean="0">
              <a:latin typeface="Arial" pitchFamily="34" charset="0"/>
              <a:cs typeface="Arial" pitchFamily="34" charset="0"/>
            </a:endParaRPr>
          </a:p>
          <a:p>
            <a:pPr algn="just"/>
            <a:r>
              <a:rPr lang="es-MX" sz="2400" dirty="0" smtClean="0">
                <a:latin typeface="Arial" pitchFamily="34" charset="0"/>
                <a:cs typeface="Arial" pitchFamily="34" charset="0"/>
              </a:rPr>
              <a:t>Es </a:t>
            </a:r>
            <a:r>
              <a:rPr lang="es-MX" sz="2400" dirty="0">
                <a:latin typeface="Arial" pitchFamily="34" charset="0"/>
                <a:cs typeface="Arial" pitchFamily="34" charset="0"/>
              </a:rPr>
              <a:t>aquel que es desarrollado con el propósito de ser distribuido de manera abierta, lo cual permite a los usuarios tener el privilegio de usarlo, modificarlo y distribuirlo sin pago de una licencia.</a:t>
            </a:r>
          </a:p>
          <a:p>
            <a:pPr algn="just"/>
            <a:r>
              <a:rPr lang="es-MX" sz="2400" dirty="0">
                <a:latin typeface="Arial" pitchFamily="34" charset="0"/>
                <a:cs typeface="Arial" pitchFamily="34" charset="0"/>
              </a:rPr>
              <a:t>Mediante en el código fuente se permite realizar mejoras sobre el mismo o desarrollar nuevos sistemas basados en </a:t>
            </a:r>
            <a:r>
              <a:rPr lang="es-MX" sz="2400" dirty="0" smtClean="0">
                <a:latin typeface="Arial" pitchFamily="34" charset="0"/>
                <a:cs typeface="Arial" pitchFamily="34" charset="0"/>
              </a:rPr>
              <a:t>este.</a:t>
            </a:r>
            <a:endParaRPr lang="es-MX" sz="2400" dirty="0">
              <a:latin typeface="Arial" pitchFamily="34" charset="0"/>
              <a:cs typeface="Arial" pitchFamily="34" charset="0"/>
            </a:endParaRPr>
          </a:p>
          <a:p>
            <a:pPr algn="just"/>
            <a:endParaRPr lang="es-MX" sz="2400" b="1" dirty="0" smtClean="0">
              <a:latin typeface="Arial" pitchFamily="34" charset="0"/>
              <a:cs typeface="Arial" pitchFamily="34" charset="0"/>
            </a:endParaRPr>
          </a:p>
          <a:p>
            <a:pPr algn="just"/>
            <a:r>
              <a:rPr lang="es-MX" sz="2400" b="1" dirty="0" smtClean="0">
                <a:latin typeface="Arial" pitchFamily="34" charset="0"/>
                <a:cs typeface="Arial" pitchFamily="34" charset="0"/>
              </a:rPr>
              <a:t>Ejemplo</a:t>
            </a:r>
            <a:r>
              <a:rPr lang="es-MX" sz="2400" b="1" dirty="0">
                <a:latin typeface="Arial" pitchFamily="34" charset="0"/>
                <a:cs typeface="Arial" pitchFamily="34" charset="0"/>
              </a:rPr>
              <a:t>:</a:t>
            </a:r>
            <a:r>
              <a:rPr lang="es-MX" sz="2400" dirty="0">
                <a:latin typeface="Arial" pitchFamily="34" charset="0"/>
                <a:cs typeface="Arial" pitchFamily="34" charset="0"/>
              </a:rPr>
              <a:t> </a:t>
            </a:r>
          </a:p>
          <a:p>
            <a:pPr algn="just"/>
            <a:r>
              <a:rPr lang="es-MX" sz="2400" dirty="0" smtClean="0">
                <a:latin typeface="Arial" pitchFamily="34" charset="0"/>
                <a:cs typeface="Arial" pitchFamily="34" charset="0"/>
              </a:rPr>
              <a:t>Sistema </a:t>
            </a:r>
            <a:r>
              <a:rPr lang="es-MX" sz="2400" dirty="0">
                <a:latin typeface="Arial" pitchFamily="34" charset="0"/>
                <a:cs typeface="Arial" pitchFamily="34" charset="0"/>
              </a:rPr>
              <a:t>Operativo Linux, desarrollado por Linus Torvalds a partir de 1991. Posteriormente fue enriquecido por un grupo de Hackers que dieron pauta al desarrollo de diferentes aplicaciones basadas en este sistema.</a:t>
            </a:r>
          </a:p>
          <a:p>
            <a:pPr algn="just"/>
            <a:r>
              <a:rPr lang="es-MX" sz="2000" dirty="0"/>
              <a:t> </a:t>
            </a:r>
          </a:p>
          <a:p>
            <a:endParaRPr lang="es-MX" dirty="0"/>
          </a:p>
        </p:txBody>
      </p:sp>
    </p:spTree>
    <p:extLst>
      <p:ext uri="{BB962C8B-B14F-4D97-AF65-F5344CB8AC3E}">
        <p14:creationId xmlns:p14="http://schemas.microsoft.com/office/powerpoint/2010/main" val="166800870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548680"/>
            <a:ext cx="8352928" cy="3600986"/>
          </a:xfrm>
          <a:prstGeom prst="rect">
            <a:avLst/>
          </a:prstGeom>
          <a:noFill/>
        </p:spPr>
        <p:txBody>
          <a:bodyPr wrap="square" rtlCol="0">
            <a:spAutoFit/>
          </a:bodyPr>
          <a:lstStyle/>
          <a:p>
            <a:pPr algn="ctr"/>
            <a:r>
              <a:rPr lang="es-MX" sz="4800" b="1" dirty="0" smtClean="0">
                <a:latin typeface="Arial" pitchFamily="34" charset="0"/>
                <a:cs typeface="Arial" pitchFamily="34" charset="0"/>
              </a:rPr>
              <a:t>Niveles</a:t>
            </a:r>
            <a:endParaRPr lang="es-MX" sz="4800" dirty="0" smtClean="0">
              <a:latin typeface="Arial" pitchFamily="34" charset="0"/>
              <a:cs typeface="Arial" pitchFamily="34" charset="0"/>
            </a:endParaRPr>
          </a:p>
          <a:p>
            <a:pPr algn="just"/>
            <a:r>
              <a:rPr lang="es-MX" sz="2400" dirty="0" smtClean="0">
                <a:latin typeface="Arial" pitchFamily="34" charset="0"/>
                <a:cs typeface="Arial" pitchFamily="34" charset="0"/>
              </a:rPr>
              <a:t>La Teoría General de Sistemas distingue varios niveles de complejidad:</a:t>
            </a:r>
          </a:p>
          <a:p>
            <a:pPr lvl="0" algn="just"/>
            <a:r>
              <a:rPr lang="es-MX" sz="2400" dirty="0" smtClean="0">
                <a:latin typeface="Arial" pitchFamily="34" charset="0"/>
                <a:cs typeface="Arial" pitchFamily="34" charset="0"/>
              </a:rPr>
              <a:t>Sistema: totalidad coherente, por ejemplo una familia</a:t>
            </a:r>
          </a:p>
          <a:p>
            <a:pPr lvl="0" algn="just"/>
            <a:r>
              <a:rPr lang="es-MX" sz="2400" dirty="0" smtClean="0">
                <a:latin typeface="Arial" pitchFamily="34" charset="0"/>
                <a:cs typeface="Arial" pitchFamily="34" charset="0"/>
              </a:rPr>
              <a:t>Supra sistema: medio que rodea al sistema; amigos, vecindad, familia extensa…</a:t>
            </a:r>
          </a:p>
          <a:p>
            <a:pPr lvl="0" algn="just"/>
            <a:r>
              <a:rPr lang="es-MX" sz="2400" dirty="0" smtClean="0">
                <a:latin typeface="Arial" pitchFamily="34" charset="0"/>
                <a:cs typeface="Arial" pitchFamily="34" charset="0"/>
              </a:rPr>
              <a:t>Subsistemas: los componentes del sistema; individuos.</a:t>
            </a:r>
          </a:p>
          <a:p>
            <a:r>
              <a:rPr lang="es-MX" dirty="0" smtClean="0"/>
              <a:t> </a:t>
            </a:r>
          </a:p>
          <a:p>
            <a:endParaRPr lang="es-MX"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188640"/>
            <a:ext cx="8280920" cy="584775"/>
          </a:xfrm>
          <a:prstGeom prst="rect">
            <a:avLst/>
          </a:prstGeom>
          <a:noFill/>
        </p:spPr>
        <p:txBody>
          <a:bodyPr wrap="square" rtlCol="0">
            <a:spAutoFit/>
          </a:bodyPr>
          <a:lstStyle/>
          <a:p>
            <a:pPr algn="ctr"/>
            <a:r>
              <a:rPr lang="es-MX" sz="3200" dirty="0" smtClean="0">
                <a:latin typeface="Arial" pitchFamily="34" charset="0"/>
                <a:cs typeface="Arial" pitchFamily="34" charset="0"/>
              </a:rPr>
              <a:t>CONCEPTOS BASICOS</a:t>
            </a:r>
            <a:endParaRPr lang="es-MX" sz="3200" dirty="0">
              <a:latin typeface="Arial" pitchFamily="34" charset="0"/>
              <a:cs typeface="Arial" pitchFamily="34" charset="0"/>
            </a:endParaRPr>
          </a:p>
        </p:txBody>
      </p:sp>
      <p:sp>
        <p:nvSpPr>
          <p:cNvPr id="3" name="2 CuadroTexto"/>
          <p:cNvSpPr txBox="1"/>
          <p:nvPr/>
        </p:nvSpPr>
        <p:spPr>
          <a:xfrm>
            <a:off x="251520" y="980728"/>
            <a:ext cx="8568952" cy="5078313"/>
          </a:xfrm>
          <a:prstGeom prst="rect">
            <a:avLst/>
          </a:prstGeom>
          <a:noFill/>
        </p:spPr>
        <p:txBody>
          <a:bodyPr wrap="square" rtlCol="0">
            <a:spAutoFit/>
          </a:bodyPr>
          <a:lstStyle/>
          <a:p>
            <a:pPr algn="ctr"/>
            <a:r>
              <a:rPr lang="es-MX" b="1" dirty="0" smtClean="0">
                <a:latin typeface="Arial" pitchFamily="34" charset="0"/>
                <a:cs typeface="Arial" pitchFamily="34" charset="0"/>
              </a:rPr>
              <a:t>Hardware:</a:t>
            </a:r>
          </a:p>
          <a:p>
            <a:pPr algn="just"/>
            <a:r>
              <a:rPr lang="es-MX" dirty="0" smtClean="0">
                <a:latin typeface="Arial" pitchFamily="34" charset="0"/>
                <a:cs typeface="Arial" pitchFamily="34" charset="0"/>
              </a:rPr>
              <a:t>Son todos los dispositivos y componentes físicos que realizan las tareas de entrada y salida, también se conoce al hardware como la parte dura o física del computador. La mayoría de las computadoras están organizadas de la siguiente forma:</a:t>
            </a:r>
          </a:p>
          <a:p>
            <a:pPr algn="just"/>
            <a:r>
              <a:rPr lang="es-MX" dirty="0" smtClean="0">
                <a:latin typeface="Arial" pitchFamily="34" charset="0"/>
                <a:cs typeface="Arial" pitchFamily="34" charset="0"/>
              </a:rPr>
              <a:t>Los dispositivos de entrada (Teclados, Lectores de Tarjetas, Lápices Ópticos, Lectores de Códigos de Barra, Escáner, Mouse, etc.) y salida (Monitor, Impresoras, Plotters, Parlantes, etc.) y permiten la comunicación entre el computador y el usuario.</a:t>
            </a:r>
          </a:p>
          <a:p>
            <a:pPr algn="just"/>
            <a:endParaRPr lang="es-MX" dirty="0" smtClean="0">
              <a:latin typeface="Arial" pitchFamily="34" charset="0"/>
              <a:cs typeface="Arial" pitchFamily="34" charset="0"/>
            </a:endParaRPr>
          </a:p>
          <a:p>
            <a:pPr algn="just"/>
            <a:r>
              <a:rPr lang="es-MX" dirty="0" smtClean="0">
                <a:latin typeface="Arial" pitchFamily="34" charset="0"/>
                <a:cs typeface="Arial" pitchFamily="34" charset="0"/>
              </a:rPr>
              <a:t>El Hardware no siempre es la parte tangible de los equipos informáticos, ya que en esta clasificación también se contemplan aquellos dispositivos electrónicos microscópicos del interior de los Chips que no necesariamente pueden ser "tocados" por el ser humano, por lo tanto el Hardware es el conjunto de partes físicas que componen a los dispositivos informáticos y que permiten que el sistema de cómputo funcione y además complemente a las actividades principales.</a:t>
            </a:r>
          </a:p>
          <a:p>
            <a:endParaRPr lang="es-MX" dirty="0"/>
          </a:p>
        </p:txBody>
      </p:sp>
    </p:spTree>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332656"/>
            <a:ext cx="8640960" cy="861774"/>
          </a:xfrm>
          <a:prstGeom prst="rect">
            <a:avLst/>
          </a:prstGeom>
          <a:noFill/>
        </p:spPr>
        <p:txBody>
          <a:bodyPr wrap="square" rtlCol="0">
            <a:spAutoFit/>
          </a:bodyPr>
          <a:lstStyle/>
          <a:p>
            <a:pPr algn="ctr"/>
            <a:r>
              <a:rPr lang="es-MX" sz="3200" b="1" dirty="0" smtClean="0">
                <a:latin typeface="Arial" pitchFamily="34" charset="0"/>
                <a:cs typeface="Arial" pitchFamily="34" charset="0"/>
              </a:rPr>
              <a:t>COMPONENTES DE UN HARDWARE</a:t>
            </a:r>
          </a:p>
          <a:p>
            <a:endParaRPr lang="es-MX" dirty="0"/>
          </a:p>
        </p:txBody>
      </p:sp>
      <p:sp>
        <p:nvSpPr>
          <p:cNvPr id="3" name="2 CuadroTexto"/>
          <p:cNvSpPr txBox="1"/>
          <p:nvPr/>
        </p:nvSpPr>
        <p:spPr>
          <a:xfrm>
            <a:off x="251520" y="1196752"/>
            <a:ext cx="8568952" cy="4678204"/>
          </a:xfrm>
          <a:prstGeom prst="rect">
            <a:avLst/>
          </a:prstGeom>
          <a:noFill/>
        </p:spPr>
        <p:txBody>
          <a:bodyPr wrap="square" rtlCol="0">
            <a:spAutoFit/>
          </a:bodyPr>
          <a:lstStyle/>
          <a:p>
            <a:endParaRPr lang="es-MX" sz="2000" b="1" dirty="0" smtClean="0">
              <a:latin typeface="Arial" pitchFamily="34" charset="0"/>
              <a:cs typeface="Arial" pitchFamily="34" charset="0"/>
            </a:endParaRPr>
          </a:p>
          <a:p>
            <a:endParaRPr lang="es-MX" sz="2000" b="1" dirty="0" smtClean="0">
              <a:latin typeface="Arial" pitchFamily="34" charset="0"/>
              <a:cs typeface="Arial" pitchFamily="34" charset="0"/>
            </a:endParaRPr>
          </a:p>
          <a:p>
            <a:r>
              <a:rPr lang="es-MX" sz="2000" dirty="0" smtClean="0">
                <a:latin typeface="Arial" pitchFamily="34" charset="0"/>
                <a:cs typeface="Arial" pitchFamily="34" charset="0"/>
              </a:rPr>
              <a:t>Es un sistema computacional consiste en un conjunto de componentes electrónicos y electromecánicos interconectados que almacenan y transforman símbolos en base a las instrucciones especificadas en los componentes software del mismo sistema.</a:t>
            </a:r>
          </a:p>
          <a:p>
            <a:r>
              <a:rPr lang="es-MX" sz="2000" dirty="0" smtClean="0">
                <a:latin typeface="Arial" pitchFamily="34" charset="0"/>
                <a:cs typeface="Arial" pitchFamily="34" charset="0"/>
              </a:rPr>
              <a:t> </a:t>
            </a:r>
          </a:p>
          <a:p>
            <a:r>
              <a:rPr lang="es-MX" sz="2000" dirty="0" smtClean="0">
                <a:latin typeface="Arial" pitchFamily="34" charset="0"/>
                <a:cs typeface="Arial" pitchFamily="34" charset="0"/>
              </a:rPr>
              <a:t>Conceptualmente, es posible distinguir 5 tipos de componentes hardware:</a:t>
            </a:r>
          </a:p>
          <a:p>
            <a:endParaRPr lang="es-MX" sz="2000" dirty="0" smtClean="0">
              <a:latin typeface="Arial" pitchFamily="34" charset="0"/>
              <a:cs typeface="Arial" pitchFamily="34" charset="0"/>
            </a:endParaRPr>
          </a:p>
          <a:p>
            <a:pPr>
              <a:buFont typeface="Arial" pitchFamily="34" charset="0"/>
              <a:buChar char="•"/>
            </a:pPr>
            <a:r>
              <a:rPr lang="es-MX" sz="2000" dirty="0" smtClean="0">
                <a:latin typeface="Arial" pitchFamily="34" charset="0"/>
                <a:cs typeface="Arial" pitchFamily="34" charset="0"/>
              </a:rPr>
              <a:t>Memoria principal</a:t>
            </a:r>
          </a:p>
          <a:p>
            <a:pPr>
              <a:buFont typeface="Arial" pitchFamily="34" charset="0"/>
              <a:buChar char="•"/>
            </a:pPr>
            <a:r>
              <a:rPr lang="es-MX" sz="2000" dirty="0" smtClean="0">
                <a:latin typeface="Arial" pitchFamily="34" charset="0"/>
                <a:cs typeface="Arial" pitchFamily="34" charset="0"/>
              </a:rPr>
              <a:t>Procesadores</a:t>
            </a:r>
          </a:p>
          <a:p>
            <a:pPr>
              <a:buFont typeface="Arial" pitchFamily="34" charset="0"/>
              <a:buChar char="•"/>
            </a:pPr>
            <a:r>
              <a:rPr lang="es-MX" sz="2000" dirty="0" smtClean="0">
                <a:latin typeface="Arial" pitchFamily="34" charset="0"/>
                <a:cs typeface="Arial" pitchFamily="34" charset="0"/>
              </a:rPr>
              <a:t>Dispositivos de entrada</a:t>
            </a:r>
          </a:p>
          <a:p>
            <a:pPr>
              <a:buFont typeface="Arial" pitchFamily="34" charset="0"/>
              <a:buChar char="•"/>
            </a:pPr>
            <a:r>
              <a:rPr lang="es-MX" sz="2000" dirty="0" smtClean="0">
                <a:latin typeface="Arial" pitchFamily="34" charset="0"/>
                <a:cs typeface="Arial" pitchFamily="34" charset="0"/>
              </a:rPr>
              <a:t>Dispositivos de almacenamiento secundario</a:t>
            </a:r>
          </a:p>
          <a:p>
            <a:pPr>
              <a:buFont typeface="Arial" pitchFamily="34" charset="0"/>
              <a:buChar char="•"/>
            </a:pPr>
            <a:r>
              <a:rPr lang="es-MX" sz="2000" dirty="0" smtClean="0">
                <a:latin typeface="Arial" pitchFamily="34" charset="0"/>
                <a:cs typeface="Arial" pitchFamily="34" charset="0"/>
              </a:rPr>
              <a:t>Dispositivo de salida</a:t>
            </a:r>
          </a:p>
          <a:p>
            <a:endParaRPr lang="es-MX" dirty="0"/>
          </a:p>
        </p:txBody>
      </p:sp>
    </p:spTree>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0" y="332656"/>
            <a:ext cx="8964488" cy="584775"/>
          </a:xfrm>
          <a:prstGeom prst="rect">
            <a:avLst/>
          </a:prstGeom>
          <a:noFill/>
        </p:spPr>
        <p:txBody>
          <a:bodyPr wrap="square" rtlCol="0">
            <a:spAutoFit/>
          </a:bodyPr>
          <a:lstStyle/>
          <a:p>
            <a:pPr algn="ctr"/>
            <a:r>
              <a:rPr lang="es-MX" sz="3200" b="1" dirty="0" smtClean="0">
                <a:latin typeface="Arial" pitchFamily="34" charset="0"/>
                <a:cs typeface="Arial" pitchFamily="34" charset="0"/>
              </a:rPr>
              <a:t>PERIFERICOS</a:t>
            </a:r>
            <a:endParaRPr lang="es-MX" sz="3200" b="1" dirty="0">
              <a:latin typeface="Arial" pitchFamily="34" charset="0"/>
              <a:cs typeface="Arial" pitchFamily="34" charset="0"/>
            </a:endParaRPr>
          </a:p>
        </p:txBody>
      </p:sp>
      <p:sp>
        <p:nvSpPr>
          <p:cNvPr id="3" name="2 CuadroTexto"/>
          <p:cNvSpPr txBox="1"/>
          <p:nvPr/>
        </p:nvSpPr>
        <p:spPr>
          <a:xfrm>
            <a:off x="251520" y="1412776"/>
            <a:ext cx="8640960" cy="4801314"/>
          </a:xfrm>
          <a:prstGeom prst="rect">
            <a:avLst/>
          </a:prstGeom>
          <a:noFill/>
        </p:spPr>
        <p:txBody>
          <a:bodyPr wrap="square" rtlCol="0">
            <a:spAutoFit/>
          </a:bodyPr>
          <a:lstStyle/>
          <a:p>
            <a:r>
              <a:rPr lang="es-MX" dirty="0" smtClean="0"/>
              <a:t> </a:t>
            </a:r>
          </a:p>
          <a:p>
            <a:pPr algn="just"/>
            <a:r>
              <a:rPr lang="es-MX" dirty="0" smtClean="0">
                <a:latin typeface="Arial" pitchFamily="34" charset="0"/>
                <a:cs typeface="Arial" pitchFamily="34" charset="0"/>
              </a:rPr>
              <a:t>Cualquier dispositivo externo a la unidad principal del sistema que se conecte a un ordenador.</a:t>
            </a:r>
          </a:p>
          <a:p>
            <a:pPr algn="just"/>
            <a:r>
              <a:rPr lang="es-MX" dirty="0" smtClean="0">
                <a:latin typeface="Arial" pitchFamily="34" charset="0"/>
                <a:cs typeface="Arial" pitchFamily="34" charset="0"/>
              </a:rPr>
              <a:t> </a:t>
            </a:r>
          </a:p>
          <a:p>
            <a:pPr algn="just"/>
            <a:r>
              <a:rPr lang="es-MX" dirty="0" smtClean="0">
                <a:latin typeface="Arial" pitchFamily="34" charset="0"/>
                <a:cs typeface="Arial" pitchFamily="34" charset="0"/>
              </a:rPr>
              <a:t>En función del sentido de flujo de la información entre el periférico y la unidad central existen cuatro tipos de periféricos:</a:t>
            </a:r>
          </a:p>
          <a:p>
            <a:pPr algn="just"/>
            <a:r>
              <a:rPr lang="es-MX" dirty="0" smtClean="0">
                <a:latin typeface="Arial" pitchFamily="34" charset="0"/>
                <a:cs typeface="Arial" pitchFamily="34" charset="0"/>
              </a:rPr>
              <a:t> </a:t>
            </a:r>
          </a:p>
          <a:p>
            <a:pPr algn="just"/>
            <a:r>
              <a:rPr lang="es-MX" dirty="0" smtClean="0">
                <a:latin typeface="Arial" pitchFamily="34" charset="0"/>
                <a:cs typeface="Arial" pitchFamily="34" charset="0"/>
              </a:rPr>
              <a:t>De entrada: Permiten introducir información al ordenador (teclado, ratón, joystick, micrófono, escáner...)</a:t>
            </a:r>
          </a:p>
          <a:p>
            <a:pPr algn="just"/>
            <a:r>
              <a:rPr lang="es-MX" dirty="0" smtClean="0">
                <a:latin typeface="Arial" pitchFamily="34" charset="0"/>
                <a:cs typeface="Arial" pitchFamily="34" charset="0"/>
              </a:rPr>
              <a:t>De salida: Muestran información generada por el ordenador (monitor, impresora, altavoces...)</a:t>
            </a:r>
          </a:p>
          <a:p>
            <a:pPr algn="just"/>
            <a:r>
              <a:rPr lang="es-MX" dirty="0" smtClean="0">
                <a:latin typeface="Arial" pitchFamily="34" charset="0"/>
                <a:cs typeface="Arial" pitchFamily="34" charset="0"/>
              </a:rPr>
              <a:t>De entrada/salida: Bidireccionales, permiten la entrada y salida de datos (como el módem)</a:t>
            </a:r>
          </a:p>
          <a:p>
            <a:pPr algn="just"/>
            <a:r>
              <a:rPr lang="es-MX" dirty="0" smtClean="0">
                <a:latin typeface="Arial" pitchFamily="34" charset="0"/>
                <a:cs typeface="Arial" pitchFamily="34" charset="0"/>
              </a:rPr>
              <a:t>De almacenamiento masivo: Similares al anterior pero su función es almacenar la información para su posible utilización.</a:t>
            </a:r>
          </a:p>
          <a:p>
            <a:pPr algn="just"/>
            <a:r>
              <a:rPr lang="es-MX" dirty="0" smtClean="0">
                <a:latin typeface="Arial" pitchFamily="34" charset="0"/>
                <a:cs typeface="Arial" pitchFamily="34" charset="0"/>
              </a:rPr>
              <a:t>Entre los periféricos más habituales en cualquier ordenador tenemos:</a:t>
            </a:r>
          </a:p>
          <a:p>
            <a:endParaRPr lang="es-MX"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188640"/>
            <a:ext cx="8496944" cy="5724644"/>
          </a:xfrm>
          <a:prstGeom prst="rect">
            <a:avLst/>
          </a:prstGeom>
          <a:noFill/>
        </p:spPr>
        <p:txBody>
          <a:bodyPr wrap="square" rtlCol="0">
            <a:spAutoFit/>
          </a:bodyPr>
          <a:lstStyle/>
          <a:p>
            <a:pPr algn="ctr"/>
            <a:r>
              <a:rPr lang="es-MX" sz="3600" b="1" dirty="0" smtClean="0">
                <a:latin typeface="Arial" pitchFamily="34" charset="0"/>
                <a:cs typeface="Arial" pitchFamily="34" charset="0"/>
              </a:rPr>
              <a:t>Sistemas de Información.</a:t>
            </a:r>
            <a:endParaRPr lang="es-MX" sz="3600" dirty="0" smtClean="0">
              <a:latin typeface="Arial" pitchFamily="34" charset="0"/>
              <a:cs typeface="Arial" pitchFamily="34" charset="0"/>
            </a:endParaRPr>
          </a:p>
          <a:p>
            <a:endParaRPr lang="es-MX" b="1" dirty="0" smtClean="0">
              <a:latin typeface="Arial" pitchFamily="34" charset="0"/>
              <a:cs typeface="Arial" pitchFamily="34" charset="0"/>
            </a:endParaRPr>
          </a:p>
          <a:p>
            <a:pPr algn="just"/>
            <a:r>
              <a:rPr lang="es-MX" sz="2400" b="1" dirty="0" smtClean="0">
                <a:latin typeface="Arial" pitchFamily="34" charset="0"/>
                <a:cs typeface="Arial" pitchFamily="34" charset="0"/>
              </a:rPr>
              <a:t>Teoría general de Sistemas.</a:t>
            </a:r>
          </a:p>
          <a:p>
            <a:pPr algn="just"/>
            <a:endParaRPr lang="es-MX" sz="2400" dirty="0" smtClean="0">
              <a:latin typeface="Arial" pitchFamily="34" charset="0"/>
              <a:cs typeface="Arial" pitchFamily="34" charset="0"/>
            </a:endParaRPr>
          </a:p>
          <a:p>
            <a:pPr algn="just"/>
            <a:r>
              <a:rPr lang="es-MX" sz="2400" dirty="0" smtClean="0">
                <a:latin typeface="Arial" pitchFamily="34" charset="0"/>
                <a:cs typeface="Arial" pitchFamily="34" charset="0"/>
              </a:rPr>
              <a:t>La teoría general de sistemas es la base filosófica que desde mediados los años cuarenta, sustenta y justifica la mayor parte de los supuestos políticos, empresariales, tecnológicos y comunicativos que dan lugar a los cambios del siglo XXI. Es herencia de pensamientos estructuralistas de la primera mitad del siglo XX, pero se inicia, y sobre todo consolida, con el gran impacto de los medios de comunicación, la velocidad de la información y el choque de un mundo que se transforma vertiginosamente debido a los cambios que produce la nueva sociedad tecnológica. Es el estudio interdisciplinario de los sistemas en general. </a:t>
            </a:r>
            <a:endParaRPr lang="es-MX" sz="2400" dirty="0">
              <a:latin typeface="Arial" pitchFamily="34" charset="0"/>
              <a:cs typeface="Arial"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404664"/>
            <a:ext cx="8640960" cy="5632311"/>
          </a:xfrm>
          <a:prstGeom prst="rect">
            <a:avLst/>
          </a:prstGeom>
          <a:noFill/>
        </p:spPr>
        <p:txBody>
          <a:bodyPr wrap="square" rtlCol="0">
            <a:spAutoFit/>
          </a:bodyPr>
          <a:lstStyle/>
          <a:p>
            <a:pPr algn="ctr"/>
            <a:r>
              <a:rPr lang="es-MX" sz="3600" b="1" dirty="0" smtClean="0"/>
              <a:t>Teoría general de Sistemas.</a:t>
            </a:r>
          </a:p>
          <a:p>
            <a:r>
              <a:rPr lang="es-MX" dirty="0" smtClean="0"/>
              <a:t> </a:t>
            </a:r>
          </a:p>
          <a:p>
            <a:pPr algn="just"/>
            <a:r>
              <a:rPr lang="es-MX" sz="2400" dirty="0" smtClean="0"/>
              <a:t>La teoría general de sistemas es la base filosófica que desde mediados los años cuarenta, sustenta y justifica la mayor parte de los supuestos políticos, empresariales, tecnológicos y comunicativos que dan lugar a los cambios del siglo XXI. Es herencia de pensamientos estructuralistas de la primera mitad del siglo XX, pero se inicia, y sobre todo consolida, con el gran impacto de los medios de comunicación, la velocidad de la información y el choque de un mundo que se transforma vertiginosamente debido a los cambios que produce la nueva sociedad tecnológica. Es el estudio interdisciplinario de los sistemas en general. Su propósito es estudiar los principios aplicables a los sistemas en cualquier nivel en todos los campos de la investigación.</a:t>
            </a:r>
          </a:p>
          <a:p>
            <a:endParaRPr lang="es-MX"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9512" y="332656"/>
            <a:ext cx="8712967" cy="4985980"/>
          </a:xfrm>
          <a:prstGeom prst="rect">
            <a:avLst/>
          </a:prstGeom>
          <a:noFill/>
        </p:spPr>
        <p:txBody>
          <a:bodyPr wrap="square" rtlCol="0">
            <a:spAutoFit/>
          </a:bodyPr>
          <a:lstStyle/>
          <a:p>
            <a:pPr algn="ctr"/>
            <a:r>
              <a:rPr lang="es-MX" sz="3600" b="1" dirty="0" smtClean="0"/>
              <a:t>Definición de Sistemas de Información.</a:t>
            </a:r>
          </a:p>
          <a:p>
            <a:endParaRPr lang="es-MX" dirty="0" smtClean="0"/>
          </a:p>
          <a:p>
            <a:pPr algn="just"/>
            <a:r>
              <a:rPr lang="es-MX" sz="2400" dirty="0" smtClean="0"/>
              <a:t>La palabra "sistema" tiene muchas connotaciones: un conjunto de elementos interdependientes e interactuantes; un grupo de unidades combinadas que forman un todo organizado y cuyo resultado (output) es mayor que el resultado que las unidades podrían tener si funcionaran independientemente.</a:t>
            </a:r>
            <a:br>
              <a:rPr lang="es-MX" sz="2400" dirty="0" smtClean="0"/>
            </a:br>
            <a:r>
              <a:rPr lang="es-MX" sz="2400" dirty="0" smtClean="0"/>
              <a:t> Los elementos que interactúan entre sí son: el equipo computacional (cuando esté disponible), el recurso humano, los datos o información fuente, programas ejecutados por las computadoras, las telecomunicaciones y los procedimientos de políticas y reglas de operación.</a:t>
            </a:r>
          </a:p>
          <a:p>
            <a:pPr algn="just"/>
            <a:endParaRPr lang="es-MX" sz="2400" dirty="0"/>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51520" y="332656"/>
            <a:ext cx="8640960" cy="2769989"/>
          </a:xfrm>
          <a:prstGeom prst="rect">
            <a:avLst/>
          </a:prstGeom>
          <a:noFill/>
        </p:spPr>
        <p:txBody>
          <a:bodyPr wrap="square" rtlCol="0">
            <a:spAutoFit/>
          </a:bodyPr>
          <a:lstStyle/>
          <a:p>
            <a:pPr algn="ctr"/>
            <a:r>
              <a:rPr lang="es-MX" sz="3600" b="1" dirty="0" smtClean="0"/>
              <a:t> Concepto sistema de Información.</a:t>
            </a:r>
          </a:p>
          <a:p>
            <a:endParaRPr lang="es-MX" dirty="0" smtClean="0"/>
          </a:p>
          <a:p>
            <a:pPr algn="just"/>
            <a:endParaRPr lang="es-MX" sz="2400" dirty="0" smtClean="0"/>
          </a:p>
          <a:p>
            <a:pPr algn="just"/>
            <a:r>
              <a:rPr lang="es-MX" sz="2400" dirty="0" smtClean="0"/>
              <a:t>Un sistema de información se puede definir técnicamente como un conjunto de componentes relacionados que recolectan (o recuperan), procesan, almacenan y distribuyen información para apoyar la toma de decisiones y el control en una organización.</a:t>
            </a:r>
          </a:p>
        </p:txBody>
      </p:sp>
    </p:spTree>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9512" y="332656"/>
            <a:ext cx="8712968" cy="5909310"/>
          </a:xfrm>
          <a:prstGeom prst="rect">
            <a:avLst/>
          </a:prstGeom>
          <a:noFill/>
        </p:spPr>
        <p:txBody>
          <a:bodyPr wrap="square" rtlCol="0">
            <a:spAutoFit/>
          </a:bodyPr>
          <a:lstStyle/>
          <a:p>
            <a:pPr algn="ctr"/>
            <a:r>
              <a:rPr lang="es-MX" sz="3600" b="1" dirty="0" smtClean="0">
                <a:latin typeface="Arial" pitchFamily="34" charset="0"/>
                <a:cs typeface="Arial" pitchFamily="34" charset="0"/>
              </a:rPr>
              <a:t>Rol de los sistemas de información en los negocios</a:t>
            </a:r>
          </a:p>
          <a:p>
            <a:endParaRPr lang="es-MX" dirty="0" smtClean="0">
              <a:latin typeface="Arial" pitchFamily="34" charset="0"/>
              <a:cs typeface="Arial" pitchFamily="34" charset="0"/>
            </a:endParaRPr>
          </a:p>
          <a:p>
            <a:pPr algn="just"/>
            <a:r>
              <a:rPr lang="es-MX" sz="2400" dirty="0" smtClean="0">
                <a:latin typeface="Arial" pitchFamily="34" charset="0"/>
                <a:cs typeface="Arial" pitchFamily="34" charset="0"/>
              </a:rPr>
              <a:t>Los Sistemas de Información deben tener un objetivo, una estrategia y factores críticos de éxito. La evaluación de los Sistemas de Información que operan actualmente en una empresa así como la adquisición o creación de un nuevo sistema, requieren del establecimiento de objetivos claros, medibles y reales sustentados en una estrategia que guie el cómo van a ser transformados en resultados. Así mismo, se vuelve clave la existencia de factores críticos de éxito que identifiquen los elementos de valor que existen dentro y fuera de la empresa y que pueden ser utilizados en la instrumentación de un Sistema de Información</a:t>
            </a:r>
            <a:r>
              <a:rPr lang="es-MX" sz="2400" dirty="0" smtClean="0"/>
              <a:t>.</a:t>
            </a:r>
          </a:p>
          <a:p>
            <a:pPr algn="just"/>
            <a:endParaRPr lang="es-MX" sz="2400" dirty="0"/>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129</TotalTime>
  <Words>830</Words>
  <Application>Microsoft Office PowerPoint</Application>
  <PresentationFormat>Presentación en pantalla (4:3)</PresentationFormat>
  <Paragraphs>124</Paragraphs>
  <Slides>16</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16</vt:i4>
      </vt:variant>
    </vt:vector>
  </HeadingPairs>
  <TitlesOfParts>
    <vt:vector size="22" baseType="lpstr">
      <vt:lpstr>宋体</vt:lpstr>
      <vt:lpstr>Arial</vt:lpstr>
      <vt:lpstr>Century Schoolbook</vt:lpstr>
      <vt:lpstr>Wingdings</vt:lpstr>
      <vt:lpstr>Wingdings 2</vt: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ALUMNO</dc:creator>
  <cp:lastModifiedBy>Windows User</cp:lastModifiedBy>
  <cp:revision>18</cp:revision>
  <dcterms:created xsi:type="dcterms:W3CDTF">2015-09-07T15:38:41Z</dcterms:created>
  <dcterms:modified xsi:type="dcterms:W3CDTF">2015-09-07T22:58:10Z</dcterms:modified>
</cp:coreProperties>
</file>